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5" r:id="rId11"/>
    <p:sldId id="27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3" d="100"/>
          <a:sy n="103" d="100"/>
        </p:scale>
        <p:origin x="-42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>
          <a:xfrm>
            <a:off x="1285875" y="274638"/>
            <a:ext cx="7400925" cy="1143000"/>
          </a:xfrm>
        </p:spPr>
        <p:txBody>
          <a:bodyPr>
            <a:normAutofit fontScale="90000"/>
          </a:bodyPr>
          <a:lstStyle/>
          <a:p>
            <a:r>
              <a:rPr lang="ru-RU" sz="4000" b="1" smtClean="0">
                <a:solidFill>
                  <a:srgbClr val="0070C0"/>
                </a:solidFill>
              </a:rPr>
              <a:t>4 октября – День Гражданской обороны России</a:t>
            </a:r>
          </a:p>
        </p:txBody>
      </p:sp>
      <p:pic>
        <p:nvPicPr>
          <p:cNvPr id="14338" name="Picture 2" descr="C:\Documents and Settings\Оксана\Мои документы\ОКСАНА 2012-13\Воспит работа 2012-13 4 кл\МЧС\znak_80_go_280520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103188"/>
            <a:ext cx="1214437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Прямоугольник 8"/>
          <p:cNvSpPr>
            <a:spLocks noChangeArrowheads="1"/>
          </p:cNvSpPr>
          <p:nvPr/>
        </p:nvSpPr>
        <p:spPr bwMode="auto">
          <a:xfrm>
            <a:off x="214313" y="1357313"/>
            <a:ext cx="8715375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 b="1" dirty="0">
                <a:solidFill>
                  <a:srgbClr val="FF0000"/>
                </a:solidFill>
                <a:latin typeface="Calibri" pitchFamily="34" charset="0"/>
              </a:rPr>
              <a:t>Гражданская оборона  - </a:t>
            </a:r>
            <a:r>
              <a:rPr lang="ru-RU" dirty="0">
                <a:latin typeface="Calibri" pitchFamily="34" charset="0"/>
              </a:rPr>
              <a:t>это</a:t>
            </a:r>
            <a:r>
              <a:rPr lang="ru-RU" sz="2000" dirty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ru-RU" sz="2000" dirty="0">
                <a:solidFill>
                  <a:srgbClr val="0070C0"/>
                </a:solidFill>
                <a:latin typeface="Calibri" pitchFamily="34" charset="0"/>
              </a:rPr>
              <a:t>система мер</a:t>
            </a:r>
            <a:r>
              <a:rPr lang="ru-RU" sz="2000" dirty="0">
                <a:latin typeface="Calibri" pitchFamily="34" charset="0"/>
              </a:rPr>
              <a:t>, направленных  </a:t>
            </a:r>
            <a:r>
              <a:rPr lang="ru-RU" sz="2000" dirty="0">
                <a:solidFill>
                  <a:srgbClr val="0070C0"/>
                </a:solidFill>
                <a:latin typeface="Calibri" pitchFamily="34" charset="0"/>
              </a:rPr>
              <a:t>на подготовку </a:t>
            </a:r>
            <a:r>
              <a:rPr lang="ru-RU" dirty="0">
                <a:latin typeface="Calibri" pitchFamily="34" charset="0"/>
              </a:rPr>
              <a:t>к защите и </a:t>
            </a:r>
            <a:r>
              <a:rPr lang="ru-RU" dirty="0">
                <a:solidFill>
                  <a:srgbClr val="0070C0"/>
                </a:solidFill>
                <a:latin typeface="Calibri" pitchFamily="34" charset="0"/>
              </a:rPr>
              <a:t>защиту</a:t>
            </a:r>
            <a:r>
              <a:rPr lang="ru-RU" dirty="0">
                <a:latin typeface="Calibri" pitchFamily="34" charset="0"/>
              </a:rPr>
              <a:t> </a:t>
            </a:r>
            <a:r>
              <a:rPr lang="ru-RU" dirty="0">
                <a:solidFill>
                  <a:srgbClr val="0070C0"/>
                </a:solidFill>
                <a:latin typeface="Calibri" pitchFamily="34" charset="0"/>
              </a:rPr>
              <a:t>населения</a:t>
            </a:r>
            <a:r>
              <a:rPr lang="ru-RU" dirty="0">
                <a:latin typeface="Calibri" pitchFamily="34" charset="0"/>
              </a:rPr>
              <a:t>, материальных и культурных </a:t>
            </a:r>
            <a:r>
              <a:rPr lang="ru-RU" dirty="0">
                <a:solidFill>
                  <a:srgbClr val="0070C0"/>
                </a:solidFill>
                <a:latin typeface="Calibri" pitchFamily="34" charset="0"/>
              </a:rPr>
              <a:t>ценностей </a:t>
            </a:r>
            <a:r>
              <a:rPr lang="ru-RU" dirty="0">
                <a:latin typeface="Calibri" pitchFamily="34" charset="0"/>
              </a:rPr>
              <a:t>на территории Российской Федерации </a:t>
            </a:r>
            <a:r>
              <a:rPr lang="ru-RU" dirty="0">
                <a:solidFill>
                  <a:srgbClr val="0070C0"/>
                </a:solidFill>
                <a:latin typeface="Calibri" pitchFamily="34" charset="0"/>
              </a:rPr>
              <a:t>от опасностей, </a:t>
            </a:r>
            <a:r>
              <a:rPr lang="ru-RU" dirty="0">
                <a:latin typeface="Calibri" pitchFamily="34" charset="0"/>
              </a:rPr>
              <a:t>возникающих </a:t>
            </a:r>
            <a:r>
              <a:rPr lang="ru-RU" dirty="0">
                <a:solidFill>
                  <a:srgbClr val="0070C0"/>
                </a:solidFill>
                <a:latin typeface="Calibri" pitchFamily="34" charset="0"/>
              </a:rPr>
              <a:t>во время военных действий.</a:t>
            </a:r>
          </a:p>
          <a:p>
            <a:pPr algn="just"/>
            <a:r>
              <a:rPr lang="ru-RU" sz="2000" dirty="0">
                <a:solidFill>
                  <a:srgbClr val="FF0000"/>
                </a:solidFill>
                <a:latin typeface="Calibri" pitchFamily="34" charset="0"/>
              </a:rPr>
              <a:t>Создана </a:t>
            </a:r>
            <a:r>
              <a:rPr lang="ru-RU" dirty="0">
                <a:latin typeface="Calibri" pitchFamily="34" charset="0"/>
              </a:rPr>
              <a:t>она была </a:t>
            </a:r>
            <a:r>
              <a:rPr lang="ru-RU" sz="2000" b="1" dirty="0">
                <a:solidFill>
                  <a:srgbClr val="FF0000"/>
                </a:solidFill>
                <a:latin typeface="Calibri" pitchFamily="34" charset="0"/>
              </a:rPr>
              <a:t>4 октября 1932 года </a:t>
            </a:r>
            <a:r>
              <a:rPr lang="ru-RU" dirty="0">
                <a:latin typeface="Calibri" pitchFamily="34" charset="0"/>
              </a:rPr>
              <a:t>и называлась </a:t>
            </a:r>
            <a:r>
              <a:rPr lang="ru-RU" dirty="0">
                <a:solidFill>
                  <a:srgbClr val="FF0000"/>
                </a:solidFill>
                <a:latin typeface="Calibri" pitchFamily="34" charset="0"/>
              </a:rPr>
              <a:t>общесоюзная система противопожарной обороны, </a:t>
            </a:r>
            <a:r>
              <a:rPr lang="ru-RU" dirty="0">
                <a:latin typeface="Calibri" pitchFamily="34" charset="0"/>
              </a:rPr>
              <a:t>а в </a:t>
            </a:r>
            <a:r>
              <a:rPr lang="ru-RU" dirty="0">
                <a:solidFill>
                  <a:srgbClr val="0070C0"/>
                </a:solidFill>
                <a:latin typeface="Calibri" pitchFamily="34" charset="0"/>
              </a:rPr>
              <a:t>1961</a:t>
            </a:r>
            <a:r>
              <a:rPr lang="ru-RU" dirty="0">
                <a:latin typeface="Calibri" pitchFamily="34" charset="0"/>
              </a:rPr>
              <a:t> году была переименована в </a:t>
            </a:r>
            <a:r>
              <a:rPr lang="ru-RU" dirty="0">
                <a:solidFill>
                  <a:srgbClr val="0070C0"/>
                </a:solidFill>
                <a:latin typeface="Calibri" pitchFamily="34" charset="0"/>
              </a:rPr>
              <a:t>гражданскую оборону</a:t>
            </a:r>
            <a:r>
              <a:rPr lang="ru-RU" dirty="0">
                <a:latin typeface="Calibri" pitchFamily="34" charset="0"/>
              </a:rPr>
              <a:t>. </a:t>
            </a:r>
          </a:p>
          <a:p>
            <a:pPr algn="just"/>
            <a:r>
              <a:rPr lang="ru-RU" dirty="0">
                <a:latin typeface="Calibri" pitchFamily="34" charset="0"/>
              </a:rPr>
              <a:t>В настоящее время это отлаженная и эффективно работающая </a:t>
            </a:r>
            <a:r>
              <a:rPr lang="ru-RU" b="1" dirty="0">
                <a:solidFill>
                  <a:srgbClr val="FF0000"/>
                </a:solidFill>
                <a:latin typeface="Calibri" pitchFamily="34" charset="0"/>
              </a:rPr>
              <a:t>система, </a:t>
            </a:r>
            <a:r>
              <a:rPr lang="ru-RU" dirty="0">
                <a:latin typeface="Calibri" pitchFamily="34" charset="0"/>
              </a:rPr>
              <a:t>оказывающая </a:t>
            </a:r>
            <a:r>
              <a:rPr lang="ru-RU" b="1" dirty="0">
                <a:solidFill>
                  <a:srgbClr val="FF0000"/>
                </a:solidFill>
                <a:latin typeface="Calibri" pitchFamily="34" charset="0"/>
              </a:rPr>
              <a:t>экстренную помощь при </a:t>
            </a:r>
            <a:r>
              <a:rPr lang="ru-RU" b="1" dirty="0">
                <a:solidFill>
                  <a:srgbClr val="0070C0"/>
                </a:solidFill>
                <a:latin typeface="Calibri" pitchFamily="34" charset="0"/>
              </a:rPr>
              <a:t>форс-мажорных ситуациях </a:t>
            </a:r>
            <a:r>
              <a:rPr lang="ru-RU" dirty="0">
                <a:latin typeface="Calibri" pitchFamily="34" charset="0"/>
              </a:rPr>
              <a:t>не</a:t>
            </a:r>
            <a:r>
              <a:rPr lang="ru-RU" b="1" dirty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ru-RU" dirty="0">
                <a:latin typeface="Calibri" pitchFamily="34" charset="0"/>
              </a:rPr>
              <a:t>только в нашей стране, но и за рубежом. В ее состав входят </a:t>
            </a:r>
            <a:r>
              <a:rPr lang="ru-RU" b="1" dirty="0">
                <a:latin typeface="Calibri" pitchFamily="34" charset="0"/>
              </a:rPr>
              <a:t>противопожарная служба, войска гражданской обороны, авиация</a:t>
            </a:r>
            <a:r>
              <a:rPr lang="ru-RU" dirty="0">
                <a:latin typeface="Calibri" pitchFamily="34" charset="0"/>
              </a:rPr>
              <a:t>, </a:t>
            </a:r>
            <a:r>
              <a:rPr lang="ru-RU" b="1" dirty="0">
                <a:latin typeface="Calibri" pitchFamily="34" charset="0"/>
              </a:rPr>
              <a:t>поисково-спасательные подразделения</a:t>
            </a:r>
            <a:r>
              <a:rPr lang="ru-RU" dirty="0">
                <a:latin typeface="Calibri" pitchFamily="34" charset="0"/>
              </a:rPr>
              <a:t>, работающие в круглосуточном режиме реагирования на чрезвычайные происшествия. </a:t>
            </a:r>
          </a:p>
        </p:txBody>
      </p:sp>
      <p:pic>
        <p:nvPicPr>
          <p:cNvPr id="14340" name="Picture 2" descr="C:\Documents and Settings\Оксана\Мои документы\ОКСАНА 2012-13\Воспит работа 2012-13 4 кл\МЧС\самолёт МЧС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4643438"/>
            <a:ext cx="2957513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3" descr="C:\Documents and Settings\Оксана\Мои документы\ОКСАНА 2012-13\Воспит работа 2012-13 4 кл\МЧС\техника МЧС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75" y="4714875"/>
            <a:ext cx="3024188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Рисунок 11" descr="/upload/Mi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43313" y="4643438"/>
            <a:ext cx="1785937" cy="197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19714913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50306"/>
          </a:xfrm>
          <a:gradFill>
            <a:gsLst>
              <a:gs pos="8000">
                <a:srgbClr val="5E9EFF"/>
              </a:gs>
              <a:gs pos="45000">
                <a:srgbClr val="85C2FF"/>
              </a:gs>
              <a:gs pos="72000">
                <a:srgbClr val="92D050"/>
              </a:gs>
              <a:gs pos="97000">
                <a:srgbClr val="FFEBFA"/>
              </a:gs>
            </a:gsLst>
            <a:path path="circle">
              <a:fillToRect l="100000" b="100000"/>
            </a:path>
          </a:gradFill>
        </p:spPr>
        <p:txBody>
          <a:bodyPr>
            <a:normAutofit fontScale="90000"/>
          </a:bodyPr>
          <a:lstStyle/>
          <a:p>
            <a:pPr lvl="0" defTabSz="449263" fontAlgn="base">
              <a:lnSpc>
                <a:spcPct val="85000"/>
              </a:lnSpc>
              <a:spcBef>
                <a:spcPts val="1050"/>
              </a:spcBef>
              <a:spcAft>
                <a:spcPct val="0"/>
              </a:spcAft>
            </a:pPr>
            <a:r>
              <a:rPr lang="ru-RU" sz="5400" b="1" dirty="0" smtClean="0">
                <a:solidFill>
                  <a:srgbClr val="FF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МЧС</a:t>
            </a:r>
            <a:r>
              <a:rPr lang="ru-RU" sz="2800" b="1" dirty="0" smtClean="0">
                <a:latin typeface="Arial" charset="0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ru-RU" sz="2800" b="1" dirty="0" smtClean="0">
                <a:latin typeface="Arial" charset="0"/>
                <a:ea typeface="Arial Unicode MS" pitchFamily="34" charset="-128"/>
                <a:cs typeface="Arial Unicode MS" pitchFamily="34" charset="-128"/>
              </a:rPr>
            </a:br>
            <a:r>
              <a:rPr lang="ru-RU" sz="2800" b="1" dirty="0" smtClean="0">
                <a:latin typeface="Arial" charset="0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ru-RU" sz="2800" b="1" dirty="0" smtClean="0">
                <a:latin typeface="Arial" charset="0"/>
                <a:ea typeface="Arial Unicode MS" pitchFamily="34" charset="-128"/>
                <a:cs typeface="Arial Unicode MS" pitchFamily="34" charset="-128"/>
              </a:rPr>
            </a:br>
            <a:r>
              <a:rPr lang="ru-RU" sz="2800" b="1" dirty="0" smtClean="0">
                <a:latin typeface="Arial" charset="0"/>
                <a:ea typeface="Arial Unicode MS" pitchFamily="34" charset="-128"/>
                <a:cs typeface="Arial Unicode MS" pitchFamily="34" charset="-128"/>
              </a:rPr>
              <a:t>Основной </a:t>
            </a:r>
            <a:r>
              <a:rPr lang="ru-RU" sz="2800" b="1" dirty="0">
                <a:latin typeface="Arial" charset="0"/>
                <a:ea typeface="Arial Unicode MS" pitchFamily="34" charset="-128"/>
                <a:cs typeface="Arial Unicode MS" pitchFamily="34" charset="-128"/>
              </a:rPr>
              <a:t>символ МЧС России – </a:t>
            </a:r>
            <a:br>
              <a:rPr lang="ru-RU" sz="2800" b="1" dirty="0">
                <a:latin typeface="Arial" charset="0"/>
                <a:ea typeface="Arial Unicode MS" pitchFamily="34" charset="-128"/>
                <a:cs typeface="Arial Unicode MS" pitchFamily="34" charset="-128"/>
              </a:rPr>
            </a:br>
            <a:r>
              <a:rPr lang="ru-RU" sz="3200" b="1" dirty="0">
                <a:latin typeface="Arial" charset="0"/>
                <a:ea typeface="Arial Unicode MS" pitchFamily="34" charset="-128"/>
                <a:cs typeface="Arial Unicode MS" pitchFamily="34" charset="-128"/>
              </a:rPr>
              <a:t>Белая Звезда Надежды и Спасения</a:t>
            </a:r>
            <a:r>
              <a:rPr lang="ru-RU" sz="2800" b="1" dirty="0"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br>
              <a:rPr lang="ru-RU" sz="2800" b="1" dirty="0">
                <a:latin typeface="Arial" charset="0"/>
                <a:ea typeface="Arial Unicode MS" pitchFamily="34" charset="-128"/>
                <a:cs typeface="Arial Unicode MS" pitchFamily="34" charset="-128"/>
              </a:rPr>
            </a:br>
            <a:r>
              <a:rPr lang="ru-RU" sz="2400" b="1" dirty="0">
                <a:latin typeface="Arial" charset="0"/>
                <a:ea typeface="Arial Unicode MS" pitchFamily="34" charset="-128"/>
                <a:cs typeface="Arial Unicode MS" pitchFamily="34" charset="-128"/>
              </a:rPr>
              <a:t>(на её базе разработана эмблема МЧС России) </a:t>
            </a:r>
            <a:br>
              <a:rPr lang="ru-RU" sz="2400" b="1" dirty="0">
                <a:latin typeface="Arial" charset="0"/>
                <a:ea typeface="Arial Unicode MS" pitchFamily="34" charset="-128"/>
                <a:cs typeface="Arial Unicode MS" pitchFamily="34" charset="-128"/>
              </a:rPr>
            </a:br>
            <a:endParaRPr lang="ru-RU" dirty="0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3848" y="2996952"/>
            <a:ext cx="3024336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8055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>
          <a:xfrm>
            <a:off x="1285875" y="285750"/>
            <a:ext cx="7586663" cy="1143000"/>
          </a:xfrm>
        </p:spPr>
        <p:txBody>
          <a:bodyPr>
            <a:normAutofit fontScale="90000"/>
          </a:bodyPr>
          <a:lstStyle/>
          <a:p>
            <a:r>
              <a:rPr lang="ru-RU" sz="4000" b="1" smtClean="0">
                <a:solidFill>
                  <a:srgbClr val="0070C0"/>
                </a:solidFill>
              </a:rPr>
              <a:t>4 октября – День Гражданской обороны России</a:t>
            </a:r>
          </a:p>
        </p:txBody>
      </p:sp>
      <p:pic>
        <p:nvPicPr>
          <p:cNvPr id="34818" name="Picture 2" descr="C:\Documents and Settings\Оксана\Мои документы\ОКСАНА 2012-13\Воспит работа 2012-13 4 кл\МЧС\znak_80_go_280520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103188"/>
            <a:ext cx="1214437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Содержимое 2"/>
          <p:cNvSpPr txBox="1">
            <a:spLocks/>
          </p:cNvSpPr>
          <p:nvPr/>
        </p:nvSpPr>
        <p:spPr bwMode="auto">
          <a:xfrm>
            <a:off x="214313" y="3429000"/>
            <a:ext cx="485775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>
              <a:spcBef>
                <a:spcPct val="20000"/>
              </a:spcBef>
              <a:buFont typeface="Arial" charset="0"/>
              <a:buNone/>
            </a:pPr>
            <a:endParaRPr lang="ru-RU" sz="3200">
              <a:latin typeface="Calibri" pitchFamily="34" charset="0"/>
            </a:endParaRPr>
          </a:p>
        </p:txBody>
      </p:sp>
      <p:sp>
        <p:nvSpPr>
          <p:cNvPr id="34820" name="Содержимое 2"/>
          <p:cNvSpPr txBox="1">
            <a:spLocks/>
          </p:cNvSpPr>
          <p:nvPr/>
        </p:nvSpPr>
        <p:spPr bwMode="auto">
          <a:xfrm>
            <a:off x="214313" y="4643438"/>
            <a:ext cx="857250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algn="ctr">
              <a:spcBef>
                <a:spcPct val="20000"/>
              </a:spcBef>
              <a:buFont typeface="Arial" charset="0"/>
              <a:buNone/>
            </a:pPr>
            <a:r>
              <a:rPr lang="ru-RU" sz="2800" b="1" i="1">
                <a:latin typeface="Calibri" pitchFamily="34" charset="0"/>
              </a:rPr>
              <a:t>Каждый из вас должен </a:t>
            </a:r>
            <a:r>
              <a:rPr lang="ru-RU" sz="2800" b="1" i="1">
                <a:solidFill>
                  <a:srgbClr val="FF0000"/>
                </a:solidFill>
                <a:latin typeface="Calibri" pitchFamily="34" charset="0"/>
              </a:rPr>
              <a:t>помнить о своей безопасности,</a:t>
            </a:r>
            <a:r>
              <a:rPr lang="ru-RU" sz="2800" b="1" i="1">
                <a:latin typeface="Calibri" pitchFamily="34" charset="0"/>
              </a:rPr>
              <a:t>  и уметь уберечь себя и близких от беды в любой жизненной  ситуации.</a:t>
            </a:r>
          </a:p>
          <a:p>
            <a:pPr marL="342900">
              <a:spcBef>
                <a:spcPct val="20000"/>
              </a:spcBef>
              <a:buFont typeface="Arial" charset="0"/>
              <a:buNone/>
            </a:pPr>
            <a:endParaRPr lang="ru-RU" sz="3200" i="1">
              <a:latin typeface="Calibri" pitchFamily="34" charset="0"/>
            </a:endParaRPr>
          </a:p>
        </p:txBody>
      </p:sp>
      <p:pic>
        <p:nvPicPr>
          <p:cNvPr id="34821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85938" y="1428750"/>
            <a:ext cx="5357812" cy="288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0736705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  <a:gradFill>
            <a:gsLst>
              <a:gs pos="8000">
                <a:srgbClr val="5E9EFF"/>
              </a:gs>
              <a:gs pos="45000">
                <a:srgbClr val="85C2FF"/>
              </a:gs>
              <a:gs pos="72000">
                <a:srgbClr val="92D050"/>
              </a:gs>
              <a:gs pos="97000">
                <a:srgbClr val="FFEBFA"/>
              </a:gs>
            </a:gsLst>
            <a:path path="circle">
              <a:fillToRect l="100000" b="100000"/>
            </a:path>
          </a:gradFill>
        </p:spPr>
        <p:txBody>
          <a:bodyPr>
            <a:normAutofit fontScale="90000"/>
          </a:bodyPr>
          <a:lstStyle/>
          <a:p>
            <a:r>
              <a:rPr lang="ru-RU" dirty="0"/>
              <a:t>В </a:t>
            </a:r>
            <a:r>
              <a:rPr lang="ru-RU" dirty="0" smtClean="0"/>
              <a:t>состав ГО входит </a:t>
            </a:r>
            <a:r>
              <a:rPr lang="ru-RU" b="1" dirty="0"/>
              <a:t>противопожарная служба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9299" y="1916832"/>
            <a:ext cx="1944216" cy="1740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24328" y="188640"/>
            <a:ext cx="1512168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4968552" cy="1674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4039377"/>
            <a:ext cx="4968552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128" y="3861047"/>
            <a:ext cx="3168351" cy="2410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810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8000">
                <a:srgbClr val="5E9EFF"/>
              </a:gs>
              <a:gs pos="45000">
                <a:srgbClr val="85C2FF"/>
              </a:gs>
              <a:gs pos="72000">
                <a:srgbClr val="92D050"/>
              </a:gs>
              <a:gs pos="97000">
                <a:srgbClr val="FFEBFA"/>
              </a:gs>
            </a:gsLst>
            <a:path path="circle">
              <a:fillToRect l="100000" b="100000"/>
            </a:path>
          </a:gradFill>
        </p:spPr>
        <p:txBody>
          <a:bodyPr>
            <a:normAutofit/>
          </a:bodyPr>
          <a:lstStyle/>
          <a:p>
            <a:r>
              <a:rPr lang="ru-RU" b="1" dirty="0" smtClean="0"/>
              <a:t>Войска гражданской </a:t>
            </a:r>
            <a:r>
              <a:rPr lang="ru-RU" b="1" dirty="0"/>
              <a:t>обороны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3995738"/>
            <a:ext cx="2736304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1648791"/>
            <a:ext cx="2736304" cy="1996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128" y="1648792"/>
            <a:ext cx="2880320" cy="1852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82576" y="1844824"/>
            <a:ext cx="1925528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128" y="3995738"/>
            <a:ext cx="2880320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9873" y="4149079"/>
            <a:ext cx="2160239" cy="1749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39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8000">
                <a:srgbClr val="5E9EFF"/>
              </a:gs>
              <a:gs pos="45000">
                <a:srgbClr val="85C2FF"/>
              </a:gs>
              <a:gs pos="72000">
                <a:srgbClr val="92D050"/>
              </a:gs>
              <a:gs pos="97000">
                <a:srgbClr val="FFEBFA"/>
              </a:gs>
            </a:gsLst>
            <a:path path="circle">
              <a:fillToRect l="100000" b="100000"/>
            </a:path>
          </a:gradFill>
        </p:spPr>
        <p:txBody>
          <a:bodyPr/>
          <a:lstStyle/>
          <a:p>
            <a:pPr algn="l"/>
            <a:r>
              <a:rPr lang="ru-RU" dirty="0" smtClean="0"/>
              <a:t>                     Авиация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5" y="1484785"/>
            <a:ext cx="3888432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1494445"/>
            <a:ext cx="3960440" cy="2366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5" y="4170801"/>
            <a:ext cx="3888432" cy="2353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4170801"/>
            <a:ext cx="3960440" cy="2353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6698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8000">
                <a:srgbClr val="5E9EFF"/>
              </a:gs>
              <a:gs pos="45000">
                <a:srgbClr val="85C2FF"/>
              </a:gs>
              <a:gs pos="72000">
                <a:srgbClr val="92D050"/>
              </a:gs>
              <a:gs pos="97000">
                <a:srgbClr val="FFEBFA"/>
              </a:gs>
            </a:gsLst>
            <a:path path="circle">
              <a:fillToRect l="100000" b="100000"/>
            </a:path>
          </a:gradFill>
        </p:spPr>
        <p:txBody>
          <a:bodyPr>
            <a:normAutofit fontScale="90000"/>
          </a:bodyPr>
          <a:lstStyle/>
          <a:p>
            <a:r>
              <a:rPr lang="ru-RU" b="1" dirty="0" smtClean="0"/>
              <a:t>Поисково-спасательные </a:t>
            </a:r>
            <a:r>
              <a:rPr lang="ru-RU" b="1" dirty="0"/>
              <a:t>подразделения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3888432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1556793"/>
            <a:ext cx="4032448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0759" y="4077072"/>
            <a:ext cx="3885217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9971" y="4077073"/>
            <a:ext cx="4051176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5986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400948" cy="1143000"/>
          </a:xfrm>
        </p:spPr>
        <p:txBody>
          <a:bodyPr>
            <a:noAutofit/>
          </a:bodyPr>
          <a:lstStyle/>
          <a:p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08720"/>
            <a:ext cx="4114800" cy="525658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Гражданская оборона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(ГО)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одной из важнейших функций государства.</a:t>
            </a:r>
          </a:p>
          <a:p>
            <a:pPr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обеспечивает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оборонное строительство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 населения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страны.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3968" y="404664"/>
            <a:ext cx="4486388" cy="3000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3968" y="3501008"/>
            <a:ext cx="4486388" cy="2953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72375694"/>
      </p:ext>
    </p:extLst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1285875" y="274638"/>
            <a:ext cx="7400925" cy="1143000"/>
          </a:xfrm>
        </p:spPr>
        <p:txBody>
          <a:bodyPr>
            <a:normAutofit fontScale="90000"/>
          </a:bodyPr>
          <a:lstStyle/>
          <a:p>
            <a:r>
              <a:rPr lang="ru-RU" sz="4000" b="1" smtClean="0">
                <a:solidFill>
                  <a:srgbClr val="0070C0"/>
                </a:solidFill>
              </a:rPr>
              <a:t>4 октября – День Гражданской обороны России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50" y="1500188"/>
            <a:ext cx="3714750" cy="5072062"/>
          </a:xfrm>
        </p:spPr>
        <p:txBody>
          <a:bodyPr rtlCol="0">
            <a:normAutofit fontScale="85000" lnSpcReduction="10000"/>
          </a:bodyPr>
          <a:lstStyle/>
          <a:p>
            <a:pPr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Подразделения противовоздушной обороны во время Великой Отечественной войны </a:t>
            </a:r>
            <a:r>
              <a:rPr lang="ru-RU" b="1" dirty="0" smtClean="0">
                <a:solidFill>
                  <a:srgbClr val="0070C0"/>
                </a:solidFill>
              </a:rPr>
              <a:t>обезвредили</a:t>
            </a:r>
            <a:r>
              <a:rPr lang="ru-RU" b="1" dirty="0" smtClean="0"/>
              <a:t> </a:t>
            </a:r>
          </a:p>
          <a:p>
            <a:pPr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rgbClr val="0070C0"/>
                </a:solidFill>
              </a:rPr>
              <a:t>40 тысяч </a:t>
            </a:r>
            <a:r>
              <a:rPr lang="ru-RU" dirty="0" smtClean="0"/>
              <a:t>зажигательных </a:t>
            </a:r>
            <a:r>
              <a:rPr lang="ru-RU" b="1" dirty="0" smtClean="0">
                <a:solidFill>
                  <a:srgbClr val="0070C0"/>
                </a:solidFill>
              </a:rPr>
              <a:t>бомб</a:t>
            </a:r>
            <a:r>
              <a:rPr lang="ru-RU" dirty="0" smtClean="0"/>
              <a:t>, потушили </a:t>
            </a:r>
            <a:r>
              <a:rPr lang="ru-RU" b="1" dirty="0" smtClean="0">
                <a:solidFill>
                  <a:srgbClr val="0070C0"/>
                </a:solidFill>
              </a:rPr>
              <a:t>2700 пожаров</a:t>
            </a:r>
            <a:r>
              <a:rPr lang="ru-RU" dirty="0" smtClean="0"/>
              <a:t>, ликвидировали </a:t>
            </a:r>
          </a:p>
          <a:p>
            <a:pPr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rgbClr val="0070C0"/>
                </a:solidFill>
              </a:rPr>
              <a:t>3 тысячи крупных аварий</a:t>
            </a:r>
            <a:r>
              <a:rPr lang="ru-RU" dirty="0" smtClean="0"/>
              <a:t>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7411" name="Picture 2" descr="C:\Documents and Settings\Оксана\Мои документы\ОКСАНА 2012-13\Воспит работа 2012-13 4 кл\МЧС\znak_80_go_280520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103188"/>
            <a:ext cx="1214437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0" y="1571625"/>
            <a:ext cx="3143250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86375" y="4000500"/>
            <a:ext cx="3270250" cy="266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1678258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1285875" y="274638"/>
            <a:ext cx="7400925" cy="1143000"/>
          </a:xfrm>
        </p:spPr>
        <p:txBody>
          <a:bodyPr>
            <a:normAutofit fontScale="90000"/>
          </a:bodyPr>
          <a:lstStyle/>
          <a:p>
            <a:r>
              <a:rPr lang="ru-RU" sz="4000" b="1" smtClean="0">
                <a:solidFill>
                  <a:srgbClr val="0070C0"/>
                </a:solidFill>
              </a:rPr>
              <a:t>4 октября – День Гражданской обороны России</a:t>
            </a:r>
          </a:p>
        </p:txBody>
      </p:sp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285750" y="1500188"/>
            <a:ext cx="3714750" cy="5072062"/>
          </a:xfrm>
        </p:spPr>
        <p:txBody>
          <a:bodyPr/>
          <a:lstStyle/>
          <a:p>
            <a:pPr indent="0">
              <a:buFont typeface="Arial" charset="0"/>
              <a:buNone/>
            </a:pPr>
            <a:r>
              <a:rPr lang="ru-RU" smtClean="0"/>
              <a:t>В те годы впервые была организована </a:t>
            </a:r>
            <a:r>
              <a:rPr lang="ru-RU" b="1" smtClean="0">
                <a:solidFill>
                  <a:srgbClr val="0070C0"/>
                </a:solidFill>
              </a:rPr>
              <a:t>система</a:t>
            </a:r>
            <a:r>
              <a:rPr lang="ru-RU" smtClean="0"/>
              <a:t> </a:t>
            </a:r>
            <a:r>
              <a:rPr lang="ru-RU" b="1" smtClean="0">
                <a:solidFill>
                  <a:srgbClr val="0070C0"/>
                </a:solidFill>
              </a:rPr>
              <a:t>защиты населения</a:t>
            </a:r>
            <a:r>
              <a:rPr lang="ru-RU" smtClean="0"/>
              <a:t>, которая </a:t>
            </a:r>
            <a:r>
              <a:rPr lang="ru-RU" b="1" smtClean="0">
                <a:solidFill>
                  <a:srgbClr val="0070C0"/>
                </a:solidFill>
              </a:rPr>
              <a:t>сохранила жизни </a:t>
            </a:r>
            <a:r>
              <a:rPr lang="ru-RU" smtClean="0"/>
              <a:t>тысячам мирных граждан.</a:t>
            </a:r>
            <a:endParaRPr lang="ru-RU" smtClean="0">
              <a:solidFill>
                <a:srgbClr val="FF0000"/>
              </a:solidFill>
            </a:endParaRPr>
          </a:p>
        </p:txBody>
      </p:sp>
      <p:pic>
        <p:nvPicPr>
          <p:cNvPr id="18435" name="Picture 2" descr="C:\Documents and Settings\Оксана\Мои документы\ОКСАНА 2012-13\Воспит работа 2012-13 4 кл\МЧС\znak_80_go_280520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103188"/>
            <a:ext cx="1214437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0" y="1428750"/>
            <a:ext cx="3500438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3" y="4000500"/>
            <a:ext cx="3932237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82396481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1285875" y="274638"/>
            <a:ext cx="7400925" cy="1143000"/>
          </a:xfrm>
        </p:spPr>
        <p:txBody>
          <a:bodyPr>
            <a:normAutofit fontScale="90000"/>
          </a:bodyPr>
          <a:lstStyle/>
          <a:p>
            <a:r>
              <a:rPr lang="ru-RU" sz="4000" b="1" smtClean="0">
                <a:solidFill>
                  <a:srgbClr val="0070C0"/>
                </a:solidFill>
              </a:rPr>
              <a:t>4 октября – День Гражданской обороны России</a:t>
            </a:r>
          </a:p>
        </p:txBody>
      </p:sp>
      <p:sp>
        <p:nvSpPr>
          <p:cNvPr id="19458" name="Содержимое 2"/>
          <p:cNvSpPr>
            <a:spLocks noGrp="1"/>
          </p:cNvSpPr>
          <p:nvPr>
            <p:ph idx="1"/>
          </p:nvPr>
        </p:nvSpPr>
        <p:spPr>
          <a:xfrm>
            <a:off x="285750" y="1500188"/>
            <a:ext cx="3714750" cy="5072062"/>
          </a:xfrm>
        </p:spPr>
        <p:txBody>
          <a:bodyPr/>
          <a:lstStyle/>
          <a:p>
            <a:pPr indent="0">
              <a:buFont typeface="Arial" charset="0"/>
              <a:buNone/>
            </a:pPr>
            <a:r>
              <a:rPr lang="ru-RU" sz="2800" smtClean="0"/>
              <a:t>Сегодня войска </a:t>
            </a:r>
            <a:r>
              <a:rPr lang="ru-RU" sz="2800" b="1" smtClean="0">
                <a:solidFill>
                  <a:srgbClr val="0070C0"/>
                </a:solidFill>
              </a:rPr>
              <a:t>ГО</a:t>
            </a:r>
            <a:r>
              <a:rPr lang="ru-RU" sz="2800" smtClean="0"/>
              <a:t> входят с состав Министерства РФ по делам гражданской обороны, чрезвычайным ситуациям и ликвидации последствий стихийных бедствий </a:t>
            </a:r>
          </a:p>
          <a:p>
            <a:pPr indent="0">
              <a:buFont typeface="Arial" charset="0"/>
              <a:buNone/>
            </a:pPr>
            <a:r>
              <a:rPr lang="ru-RU" sz="2800" smtClean="0"/>
              <a:t>(</a:t>
            </a:r>
            <a:r>
              <a:rPr lang="ru-RU" sz="2800" b="1" smtClean="0">
                <a:solidFill>
                  <a:srgbClr val="0070C0"/>
                </a:solidFill>
              </a:rPr>
              <a:t>МЧС России</a:t>
            </a:r>
            <a:r>
              <a:rPr lang="ru-RU" sz="2800" smtClean="0"/>
              <a:t>).</a:t>
            </a:r>
          </a:p>
        </p:txBody>
      </p:sp>
      <p:pic>
        <p:nvPicPr>
          <p:cNvPr id="19459" name="Picture 2" descr="C:\Documents and Settings\Оксана\Мои документы\ОКСАНА 2012-13\Воспит работа 2012-13 4 кл\МЧС\znak_80_go_280520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103188"/>
            <a:ext cx="1214437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3" descr="C:\Documents and Settings\Оксана\Мои документы\ОКСАНА 2012-13\Воспит работа 2012-13 4 кл\МЧС\ГО на жд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63" y="4357688"/>
            <a:ext cx="3048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9063" y="3071813"/>
            <a:ext cx="2643187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72188" y="1428750"/>
            <a:ext cx="26670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99842233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267</Words>
  <Application>Microsoft Office PowerPoint</Application>
  <PresentationFormat>Экран (4:3)</PresentationFormat>
  <Paragraphs>22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4 октября – День Гражданской обороны России</vt:lpstr>
      <vt:lpstr>В состав ГО входит противопожарная служба</vt:lpstr>
      <vt:lpstr>Войска гражданской обороны</vt:lpstr>
      <vt:lpstr>                     Авиация</vt:lpstr>
      <vt:lpstr>Поисково-спасательные подразделения</vt:lpstr>
      <vt:lpstr>Презентация PowerPoint</vt:lpstr>
      <vt:lpstr>4 октября – День Гражданской обороны России</vt:lpstr>
      <vt:lpstr>4 октября – День Гражданской обороны России</vt:lpstr>
      <vt:lpstr>4 октября – День Гражданской обороны России</vt:lpstr>
      <vt:lpstr>МЧС  Основной символ МЧС России –  Белая Звезда Надежды и Спасения  (на её базе разработана эмблема МЧС России)  </vt:lpstr>
      <vt:lpstr>4 октября – День Гражданской обороны России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 октября – День Гражданской обороны России</dc:title>
  <dc:creator>татьяна</dc:creator>
  <cp:lastModifiedBy>Anatoliy</cp:lastModifiedBy>
  <cp:revision>7</cp:revision>
  <dcterms:created xsi:type="dcterms:W3CDTF">2018-10-01T17:17:55Z</dcterms:created>
  <dcterms:modified xsi:type="dcterms:W3CDTF">2021-10-25T16:45:47Z</dcterms:modified>
</cp:coreProperties>
</file>