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5" r:id="rId11"/>
    <p:sldId id="27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4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>
            <a:normAutofit fontScale="90000"/>
          </a:bodyPr>
          <a:lstStyle/>
          <a:p>
            <a:r>
              <a:rPr lang="ru-RU" sz="4000" b="1" smtClean="0">
                <a:solidFill>
                  <a:srgbClr val="0070C0"/>
                </a:solidFill>
              </a:rPr>
              <a:t>4 октября – День Гражданской обороны России</a:t>
            </a:r>
          </a:p>
        </p:txBody>
      </p:sp>
      <p:pic>
        <p:nvPicPr>
          <p:cNvPr id="14338" name="Picture 2" descr="C:\Documents and Settings\Оксана\Мои документы\ОКСАНА 2012-13\Воспит работа 2012-13 4 кл\МЧС\znak_80_go_28052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3188"/>
            <a:ext cx="1214437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8"/>
          <p:cNvSpPr>
            <a:spLocks noChangeArrowheads="1"/>
          </p:cNvSpPr>
          <p:nvPr/>
        </p:nvSpPr>
        <p:spPr bwMode="auto">
          <a:xfrm>
            <a:off x="214313" y="1357313"/>
            <a:ext cx="87153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Гражданская оборона  - </a:t>
            </a:r>
            <a:r>
              <a:rPr lang="ru-RU" dirty="0">
                <a:latin typeface="Calibri" pitchFamily="34" charset="0"/>
              </a:rPr>
              <a:t>это</a:t>
            </a:r>
            <a:r>
              <a:rPr lang="ru-RU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Calibri" pitchFamily="34" charset="0"/>
              </a:rPr>
              <a:t>система мер</a:t>
            </a:r>
            <a:r>
              <a:rPr lang="ru-RU" sz="2000" dirty="0">
                <a:latin typeface="Calibri" pitchFamily="34" charset="0"/>
              </a:rPr>
              <a:t>, направленных  </a:t>
            </a:r>
            <a:r>
              <a:rPr lang="ru-RU" sz="2000" dirty="0">
                <a:solidFill>
                  <a:srgbClr val="0070C0"/>
                </a:solidFill>
                <a:latin typeface="Calibri" pitchFamily="34" charset="0"/>
              </a:rPr>
              <a:t>на подготовку </a:t>
            </a:r>
            <a:r>
              <a:rPr lang="ru-RU" dirty="0">
                <a:latin typeface="Calibri" pitchFamily="34" charset="0"/>
              </a:rPr>
              <a:t>к защите и </a:t>
            </a:r>
            <a:r>
              <a:rPr lang="ru-RU" dirty="0">
                <a:solidFill>
                  <a:srgbClr val="0070C0"/>
                </a:solidFill>
                <a:latin typeface="Calibri" pitchFamily="34" charset="0"/>
              </a:rPr>
              <a:t>защиту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Calibri" pitchFamily="34" charset="0"/>
              </a:rPr>
              <a:t>населения</a:t>
            </a:r>
            <a:r>
              <a:rPr lang="ru-RU" dirty="0">
                <a:latin typeface="Calibri" pitchFamily="34" charset="0"/>
              </a:rPr>
              <a:t>, материальных и культурных </a:t>
            </a:r>
            <a:r>
              <a:rPr lang="ru-RU" dirty="0">
                <a:solidFill>
                  <a:srgbClr val="0070C0"/>
                </a:solidFill>
                <a:latin typeface="Calibri" pitchFamily="34" charset="0"/>
              </a:rPr>
              <a:t>ценностей </a:t>
            </a:r>
            <a:r>
              <a:rPr lang="ru-RU" dirty="0">
                <a:latin typeface="Calibri" pitchFamily="34" charset="0"/>
              </a:rPr>
              <a:t>на территории Российской Федерации </a:t>
            </a:r>
            <a:r>
              <a:rPr lang="ru-RU" dirty="0">
                <a:solidFill>
                  <a:srgbClr val="0070C0"/>
                </a:solidFill>
                <a:latin typeface="Calibri" pitchFamily="34" charset="0"/>
              </a:rPr>
              <a:t>от опасностей, </a:t>
            </a:r>
            <a:r>
              <a:rPr lang="ru-RU" dirty="0">
                <a:latin typeface="Calibri" pitchFamily="34" charset="0"/>
              </a:rPr>
              <a:t>возникающих </a:t>
            </a:r>
            <a:r>
              <a:rPr lang="ru-RU" dirty="0">
                <a:solidFill>
                  <a:srgbClr val="0070C0"/>
                </a:solidFill>
                <a:latin typeface="Calibri" pitchFamily="34" charset="0"/>
              </a:rPr>
              <a:t>во время военных действий.</a:t>
            </a:r>
          </a:p>
          <a:p>
            <a:pPr algn="just"/>
            <a:r>
              <a:rPr lang="ru-RU" sz="2000" dirty="0">
                <a:solidFill>
                  <a:srgbClr val="FF0000"/>
                </a:solidFill>
                <a:latin typeface="Calibri" pitchFamily="34" charset="0"/>
              </a:rPr>
              <a:t>Создана </a:t>
            </a:r>
            <a:r>
              <a:rPr lang="ru-RU" dirty="0">
                <a:latin typeface="Calibri" pitchFamily="34" charset="0"/>
              </a:rPr>
              <a:t>она была 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4 октября 1932 года </a:t>
            </a:r>
            <a:r>
              <a:rPr lang="ru-RU" dirty="0">
                <a:latin typeface="Calibri" pitchFamily="34" charset="0"/>
              </a:rPr>
              <a:t>и называлась </a:t>
            </a:r>
            <a:r>
              <a:rPr lang="ru-RU" dirty="0">
                <a:solidFill>
                  <a:srgbClr val="FF0000"/>
                </a:solidFill>
                <a:latin typeface="Calibri" pitchFamily="34" charset="0"/>
              </a:rPr>
              <a:t>общесоюзная система противопожарной обороны, </a:t>
            </a:r>
            <a:r>
              <a:rPr lang="ru-RU" dirty="0">
                <a:latin typeface="Calibri" pitchFamily="34" charset="0"/>
              </a:rPr>
              <a:t>а в </a:t>
            </a:r>
            <a:r>
              <a:rPr lang="ru-RU" dirty="0">
                <a:solidFill>
                  <a:srgbClr val="0070C0"/>
                </a:solidFill>
                <a:latin typeface="Calibri" pitchFamily="34" charset="0"/>
              </a:rPr>
              <a:t>1961</a:t>
            </a:r>
            <a:r>
              <a:rPr lang="ru-RU" dirty="0">
                <a:latin typeface="Calibri" pitchFamily="34" charset="0"/>
              </a:rPr>
              <a:t> году была переименована в </a:t>
            </a:r>
            <a:r>
              <a:rPr lang="ru-RU" dirty="0">
                <a:solidFill>
                  <a:srgbClr val="0070C0"/>
                </a:solidFill>
                <a:latin typeface="Calibri" pitchFamily="34" charset="0"/>
              </a:rPr>
              <a:t>гражданскую оборону</a:t>
            </a:r>
            <a:r>
              <a:rPr lang="ru-RU" dirty="0">
                <a:latin typeface="Calibri" pitchFamily="34" charset="0"/>
              </a:rPr>
              <a:t>. </a:t>
            </a:r>
          </a:p>
          <a:p>
            <a:pPr algn="just"/>
            <a:r>
              <a:rPr lang="ru-RU" dirty="0">
                <a:latin typeface="Calibri" pitchFamily="34" charset="0"/>
              </a:rPr>
              <a:t>В настоящее время это отлаженная и эффективно работающая 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система, </a:t>
            </a:r>
            <a:r>
              <a:rPr lang="ru-RU" dirty="0">
                <a:latin typeface="Calibri" pitchFamily="34" charset="0"/>
              </a:rPr>
              <a:t>оказывающая 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экстренную помощь при </a:t>
            </a:r>
            <a:r>
              <a:rPr lang="ru-RU" b="1" dirty="0">
                <a:solidFill>
                  <a:srgbClr val="0070C0"/>
                </a:solidFill>
                <a:latin typeface="Calibri" pitchFamily="34" charset="0"/>
              </a:rPr>
              <a:t>форс-мажорных ситуациях </a:t>
            </a:r>
            <a:r>
              <a:rPr lang="ru-RU" dirty="0">
                <a:latin typeface="Calibri" pitchFamily="34" charset="0"/>
              </a:rPr>
              <a:t>не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только в нашей стране, но и за рубежом. В ее состав входят </a:t>
            </a:r>
            <a:r>
              <a:rPr lang="ru-RU" b="1" dirty="0">
                <a:latin typeface="Calibri" pitchFamily="34" charset="0"/>
              </a:rPr>
              <a:t>противопожарная служба, войска гражданской обороны, авиация</a:t>
            </a:r>
            <a:r>
              <a:rPr lang="ru-RU" dirty="0">
                <a:latin typeface="Calibri" pitchFamily="34" charset="0"/>
              </a:rPr>
              <a:t>, </a:t>
            </a:r>
            <a:r>
              <a:rPr lang="ru-RU" b="1" dirty="0">
                <a:latin typeface="Calibri" pitchFamily="34" charset="0"/>
              </a:rPr>
              <a:t>поисково-спасательные подразделения</a:t>
            </a:r>
            <a:r>
              <a:rPr lang="ru-RU" dirty="0">
                <a:latin typeface="Calibri" pitchFamily="34" charset="0"/>
              </a:rPr>
              <a:t>, работающие в круглосуточном режиме реагирования на чрезвычайные происшествия. </a:t>
            </a:r>
          </a:p>
        </p:txBody>
      </p:sp>
      <p:pic>
        <p:nvPicPr>
          <p:cNvPr id="14340" name="Picture 2" descr="C:\Documents and Settings\Оксана\Мои документы\ОКСАНА 2012-13\Воспит работа 2012-13 4 кл\МЧС\самолёт МЧ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643438"/>
            <a:ext cx="29575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 descr="C:\Documents and Settings\Оксана\Мои документы\ОКСАНА 2012-13\Воспит работа 2012-13 4 кл\МЧС\техника МЧ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4714875"/>
            <a:ext cx="30241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11" descr="/upload/Mi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13" y="4643438"/>
            <a:ext cx="1785937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971491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  <a:gradFill>
            <a:gsLst>
              <a:gs pos="8000">
                <a:srgbClr val="5E9EFF"/>
              </a:gs>
              <a:gs pos="45000">
                <a:srgbClr val="85C2FF"/>
              </a:gs>
              <a:gs pos="72000">
                <a:srgbClr val="92D050"/>
              </a:gs>
              <a:gs pos="97000">
                <a:srgbClr val="FFEBFA"/>
              </a:gs>
            </a:gsLst>
            <a:path path="circle">
              <a:fillToRect l="100000" b="100000"/>
            </a:path>
          </a:gradFill>
        </p:spPr>
        <p:txBody>
          <a:bodyPr>
            <a:normAutofit fontScale="90000"/>
          </a:bodyPr>
          <a:lstStyle/>
          <a:p>
            <a:pPr lvl="0" defTabSz="449263" fontAlgn="base">
              <a:lnSpc>
                <a:spcPct val="85000"/>
              </a:lnSpc>
              <a:spcBef>
                <a:spcPts val="105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rgbClr val="FF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МЧС</a:t>
            </a:r>
            <a:r>
              <a:rPr lang="ru-RU" sz="2800" b="1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800" b="1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800" b="1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800" b="1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800" b="1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Основной </a:t>
            </a:r>
            <a:r>
              <a:rPr lang="ru-RU" sz="2800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символ МЧС России – </a:t>
            </a:r>
            <a:br>
              <a:rPr lang="ru-RU" sz="2800" b="1" dirty="0"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3200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Белая Звезда Надежды и Спасения</a:t>
            </a:r>
            <a:r>
              <a:rPr lang="ru-RU" sz="2800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ru-RU" sz="2800" b="1" dirty="0"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(на её базе разработана эмблема МЧС России) </a:t>
            </a:r>
            <a:br>
              <a:rPr lang="ru-RU" sz="2400" b="1" dirty="0"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996952"/>
            <a:ext cx="302433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05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1285875" y="285750"/>
            <a:ext cx="7586663" cy="1143000"/>
          </a:xfrm>
        </p:spPr>
        <p:txBody>
          <a:bodyPr>
            <a:normAutofit fontScale="90000"/>
          </a:bodyPr>
          <a:lstStyle/>
          <a:p>
            <a:r>
              <a:rPr lang="ru-RU" sz="4000" b="1" smtClean="0">
                <a:solidFill>
                  <a:srgbClr val="0070C0"/>
                </a:solidFill>
              </a:rPr>
              <a:t>4 октября – День Гражданской обороны России</a:t>
            </a:r>
          </a:p>
        </p:txBody>
      </p:sp>
      <p:pic>
        <p:nvPicPr>
          <p:cNvPr id="34818" name="Picture 2" descr="C:\Documents and Settings\Оксана\Мои документы\ОКСАНА 2012-13\Воспит работа 2012-13 4 кл\МЧС\znak_80_go_28052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3188"/>
            <a:ext cx="1214437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Содержимое 2"/>
          <p:cNvSpPr txBox="1">
            <a:spLocks/>
          </p:cNvSpPr>
          <p:nvPr/>
        </p:nvSpPr>
        <p:spPr bwMode="auto">
          <a:xfrm>
            <a:off x="214313" y="3429000"/>
            <a:ext cx="48577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>
              <a:spcBef>
                <a:spcPct val="20000"/>
              </a:spcBef>
              <a:buFont typeface="Arial" charset="0"/>
              <a:buNone/>
            </a:pPr>
            <a:endParaRPr lang="ru-RU" sz="3200">
              <a:latin typeface="Calibri" pitchFamily="34" charset="0"/>
            </a:endParaRPr>
          </a:p>
        </p:txBody>
      </p:sp>
      <p:sp>
        <p:nvSpPr>
          <p:cNvPr id="34820" name="Содержимое 2"/>
          <p:cNvSpPr txBox="1">
            <a:spLocks/>
          </p:cNvSpPr>
          <p:nvPr/>
        </p:nvSpPr>
        <p:spPr bwMode="auto">
          <a:xfrm>
            <a:off x="214313" y="4643438"/>
            <a:ext cx="8572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algn="ctr">
              <a:spcBef>
                <a:spcPct val="20000"/>
              </a:spcBef>
              <a:buFont typeface="Arial" charset="0"/>
              <a:buNone/>
            </a:pPr>
            <a:r>
              <a:rPr lang="ru-RU" sz="2800" b="1" i="1">
                <a:latin typeface="Calibri" pitchFamily="34" charset="0"/>
              </a:rPr>
              <a:t>Каждый из вас должен </a:t>
            </a:r>
            <a:r>
              <a:rPr lang="ru-RU" sz="2800" b="1" i="1">
                <a:solidFill>
                  <a:srgbClr val="FF0000"/>
                </a:solidFill>
                <a:latin typeface="Calibri" pitchFamily="34" charset="0"/>
              </a:rPr>
              <a:t>помнить о своей безопасности,</a:t>
            </a:r>
            <a:r>
              <a:rPr lang="ru-RU" sz="2800" b="1" i="1">
                <a:latin typeface="Calibri" pitchFamily="34" charset="0"/>
              </a:rPr>
              <a:t>  и уметь уберечь себя и близких от беды в любой жизненной  ситуации.</a:t>
            </a:r>
          </a:p>
          <a:p>
            <a:pPr marL="342900">
              <a:spcBef>
                <a:spcPct val="20000"/>
              </a:spcBef>
              <a:buFont typeface="Arial" charset="0"/>
              <a:buNone/>
            </a:pPr>
            <a:endParaRPr lang="ru-RU" sz="3200" i="1">
              <a:latin typeface="Calibri" pitchFamily="34" charset="0"/>
            </a:endParaRPr>
          </a:p>
        </p:txBody>
      </p:sp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38" y="1428750"/>
            <a:ext cx="5357812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736705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gradFill>
            <a:gsLst>
              <a:gs pos="8000">
                <a:srgbClr val="5E9EFF"/>
              </a:gs>
              <a:gs pos="45000">
                <a:srgbClr val="85C2FF"/>
              </a:gs>
              <a:gs pos="72000">
                <a:srgbClr val="92D050"/>
              </a:gs>
              <a:gs pos="97000">
                <a:srgbClr val="FFEBFA"/>
              </a:gs>
            </a:gsLst>
            <a:path path="circle">
              <a:fillToRect l="100000" b="100000"/>
            </a:path>
          </a:gradFill>
        </p:spPr>
        <p:txBody>
          <a:bodyPr>
            <a:normAutofit fontScale="90000"/>
          </a:bodyPr>
          <a:lstStyle/>
          <a:p>
            <a:r>
              <a:rPr lang="ru-RU" dirty="0"/>
              <a:t>В </a:t>
            </a:r>
            <a:r>
              <a:rPr lang="ru-RU" dirty="0" smtClean="0"/>
              <a:t>состав ГО входит </a:t>
            </a:r>
            <a:r>
              <a:rPr lang="ru-RU" b="1" dirty="0"/>
              <a:t>противопожарная служба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9299" y="1916832"/>
            <a:ext cx="1944216" cy="174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151216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4968552" cy="167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39377"/>
            <a:ext cx="496855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861047"/>
            <a:ext cx="3168351" cy="2410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10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8000">
                <a:srgbClr val="5E9EFF"/>
              </a:gs>
              <a:gs pos="45000">
                <a:srgbClr val="85C2FF"/>
              </a:gs>
              <a:gs pos="72000">
                <a:srgbClr val="92D050"/>
              </a:gs>
              <a:gs pos="97000">
                <a:srgbClr val="FFEBFA"/>
              </a:gs>
            </a:gsLst>
            <a:path path="circle">
              <a:fillToRect l="100000" b="100000"/>
            </a:path>
          </a:gradFill>
        </p:spPr>
        <p:txBody>
          <a:bodyPr>
            <a:normAutofit/>
          </a:bodyPr>
          <a:lstStyle/>
          <a:p>
            <a:r>
              <a:rPr lang="ru-RU" b="1" dirty="0" smtClean="0"/>
              <a:t>Войска гражданской </a:t>
            </a:r>
            <a:r>
              <a:rPr lang="ru-RU" b="1" dirty="0"/>
              <a:t>обороны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995738"/>
            <a:ext cx="273630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648791"/>
            <a:ext cx="2736304" cy="199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648792"/>
            <a:ext cx="2880320" cy="185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2576" y="1844824"/>
            <a:ext cx="192552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995738"/>
            <a:ext cx="288032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3" y="4149079"/>
            <a:ext cx="2160239" cy="174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9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8000">
                <a:srgbClr val="5E9EFF"/>
              </a:gs>
              <a:gs pos="45000">
                <a:srgbClr val="85C2FF"/>
              </a:gs>
              <a:gs pos="72000">
                <a:srgbClr val="92D050"/>
              </a:gs>
              <a:gs pos="97000">
                <a:srgbClr val="FFEBFA"/>
              </a:gs>
            </a:gsLst>
            <a:path path="circle">
              <a:fillToRect l="100000" b="100000"/>
            </a:path>
          </a:gradFill>
        </p:spPr>
        <p:txBody>
          <a:bodyPr/>
          <a:lstStyle/>
          <a:p>
            <a:pPr algn="l"/>
            <a:r>
              <a:rPr lang="ru-RU" dirty="0" smtClean="0"/>
              <a:t>                     Авиация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1484785"/>
            <a:ext cx="388843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494445"/>
            <a:ext cx="3960440" cy="236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4170801"/>
            <a:ext cx="3888432" cy="235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170801"/>
            <a:ext cx="3960440" cy="235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69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8000">
                <a:srgbClr val="5E9EFF"/>
              </a:gs>
              <a:gs pos="45000">
                <a:srgbClr val="85C2FF"/>
              </a:gs>
              <a:gs pos="72000">
                <a:srgbClr val="92D050"/>
              </a:gs>
              <a:gs pos="97000">
                <a:srgbClr val="FFEBFA"/>
              </a:gs>
            </a:gsLst>
            <a:path path="circle">
              <a:fillToRect l="100000" b="100000"/>
            </a:path>
          </a:gradFill>
        </p:spPr>
        <p:txBody>
          <a:bodyPr>
            <a:normAutofit fontScale="90000"/>
          </a:bodyPr>
          <a:lstStyle/>
          <a:p>
            <a:r>
              <a:rPr lang="ru-RU" b="1" dirty="0" smtClean="0"/>
              <a:t>Поисково-спасательные </a:t>
            </a:r>
            <a:r>
              <a:rPr lang="ru-RU" b="1" dirty="0"/>
              <a:t>подразделения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88843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556793"/>
            <a:ext cx="403244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759" y="4077072"/>
            <a:ext cx="388521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9971" y="4077073"/>
            <a:ext cx="405117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98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Autofit/>
          </a:bodyPr>
          <a:lstStyle/>
          <a:p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4114800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Гражданская оборона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(ГО)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одной из важнейших функций государства.</a:t>
            </a: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обеспечивает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оборонное строительство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населения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3968" y="404664"/>
            <a:ext cx="4486388" cy="300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3501008"/>
            <a:ext cx="4486388" cy="295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7237569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>
            <a:normAutofit fontScale="90000"/>
          </a:bodyPr>
          <a:lstStyle/>
          <a:p>
            <a:r>
              <a:rPr lang="ru-RU" sz="4000" b="1" smtClean="0">
                <a:solidFill>
                  <a:srgbClr val="0070C0"/>
                </a:solidFill>
              </a:rPr>
              <a:t>4 октября – День Гражданской обороны России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500188"/>
            <a:ext cx="3714750" cy="5072062"/>
          </a:xfrm>
        </p:spPr>
        <p:txBody>
          <a:bodyPr rtlCol="0">
            <a:normAutofit fontScale="85000" lnSpcReduction="10000"/>
          </a:bodyPr>
          <a:lstStyle/>
          <a:p>
            <a:pPr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Подразделения противовоздушной обороны во время Великой Отечественной войны </a:t>
            </a:r>
            <a:r>
              <a:rPr lang="ru-RU" b="1" dirty="0" smtClean="0">
                <a:solidFill>
                  <a:srgbClr val="0070C0"/>
                </a:solidFill>
              </a:rPr>
              <a:t>обезвредили</a:t>
            </a:r>
            <a:r>
              <a:rPr lang="ru-RU" b="1" dirty="0" smtClean="0"/>
              <a:t> </a:t>
            </a:r>
          </a:p>
          <a:p>
            <a:pPr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70C0"/>
                </a:solidFill>
              </a:rPr>
              <a:t>40 тысяч </a:t>
            </a:r>
            <a:r>
              <a:rPr lang="ru-RU" dirty="0" smtClean="0"/>
              <a:t>зажигательных </a:t>
            </a:r>
            <a:r>
              <a:rPr lang="ru-RU" b="1" dirty="0" smtClean="0">
                <a:solidFill>
                  <a:srgbClr val="0070C0"/>
                </a:solidFill>
              </a:rPr>
              <a:t>бомб</a:t>
            </a:r>
            <a:r>
              <a:rPr lang="ru-RU" dirty="0" smtClean="0"/>
              <a:t>, потушили </a:t>
            </a:r>
            <a:r>
              <a:rPr lang="ru-RU" b="1" dirty="0" smtClean="0">
                <a:solidFill>
                  <a:srgbClr val="0070C0"/>
                </a:solidFill>
              </a:rPr>
              <a:t>2700 пожаров</a:t>
            </a:r>
            <a:r>
              <a:rPr lang="ru-RU" dirty="0" smtClean="0"/>
              <a:t>, ликвидировали </a:t>
            </a:r>
          </a:p>
          <a:p>
            <a:pPr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70C0"/>
                </a:solidFill>
              </a:rPr>
              <a:t>3 тысячи крупных аварий</a:t>
            </a:r>
            <a:r>
              <a:rPr lang="ru-RU" dirty="0" smtClean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7411" name="Picture 2" descr="C:\Documents and Settings\Оксана\Мои документы\ОКСАНА 2012-13\Воспит работа 2012-13 4 кл\МЧС\znak_80_go_28052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3188"/>
            <a:ext cx="1214437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1571625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4000500"/>
            <a:ext cx="3270250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1678258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>
            <a:normAutofit fontScale="90000"/>
          </a:bodyPr>
          <a:lstStyle/>
          <a:p>
            <a:r>
              <a:rPr lang="ru-RU" sz="4000" b="1" smtClean="0">
                <a:solidFill>
                  <a:srgbClr val="0070C0"/>
                </a:solidFill>
              </a:rPr>
              <a:t>4 октября – День Гражданской обороны России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285750" y="1500188"/>
            <a:ext cx="3714750" cy="5072062"/>
          </a:xfrm>
        </p:spPr>
        <p:txBody>
          <a:bodyPr/>
          <a:lstStyle/>
          <a:p>
            <a:pPr indent="0">
              <a:buFont typeface="Arial" charset="0"/>
              <a:buNone/>
            </a:pPr>
            <a:r>
              <a:rPr lang="ru-RU" smtClean="0"/>
              <a:t>В те годы впервые была организована </a:t>
            </a:r>
            <a:r>
              <a:rPr lang="ru-RU" b="1" smtClean="0">
                <a:solidFill>
                  <a:srgbClr val="0070C0"/>
                </a:solidFill>
              </a:rPr>
              <a:t>система</a:t>
            </a:r>
            <a:r>
              <a:rPr lang="ru-RU" smtClean="0"/>
              <a:t> </a:t>
            </a:r>
            <a:r>
              <a:rPr lang="ru-RU" b="1" smtClean="0">
                <a:solidFill>
                  <a:srgbClr val="0070C0"/>
                </a:solidFill>
              </a:rPr>
              <a:t>защиты населения</a:t>
            </a:r>
            <a:r>
              <a:rPr lang="ru-RU" smtClean="0"/>
              <a:t>, которая </a:t>
            </a:r>
            <a:r>
              <a:rPr lang="ru-RU" b="1" smtClean="0">
                <a:solidFill>
                  <a:srgbClr val="0070C0"/>
                </a:solidFill>
              </a:rPr>
              <a:t>сохранила жизни </a:t>
            </a:r>
            <a:r>
              <a:rPr lang="ru-RU" smtClean="0"/>
              <a:t>тысячам мирных граждан.</a:t>
            </a:r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18435" name="Picture 2" descr="C:\Documents and Settings\Оксана\Мои документы\ОКСАНА 2012-13\Воспит работа 2012-13 4 кл\МЧС\znak_80_go_28052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3188"/>
            <a:ext cx="1214437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1428750"/>
            <a:ext cx="3500438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4000500"/>
            <a:ext cx="3932237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239648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>
            <a:normAutofit fontScale="90000"/>
          </a:bodyPr>
          <a:lstStyle/>
          <a:p>
            <a:r>
              <a:rPr lang="ru-RU" sz="4000" b="1" smtClean="0">
                <a:solidFill>
                  <a:srgbClr val="0070C0"/>
                </a:solidFill>
              </a:rPr>
              <a:t>4 октября – День Гражданской обороны России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285750" y="1500188"/>
            <a:ext cx="3714750" cy="5072062"/>
          </a:xfrm>
        </p:spPr>
        <p:txBody>
          <a:bodyPr/>
          <a:lstStyle/>
          <a:p>
            <a:pPr indent="0">
              <a:buFont typeface="Arial" charset="0"/>
              <a:buNone/>
            </a:pPr>
            <a:r>
              <a:rPr lang="ru-RU" sz="2800" smtClean="0"/>
              <a:t>Сегодня войска </a:t>
            </a:r>
            <a:r>
              <a:rPr lang="ru-RU" sz="2800" b="1" smtClean="0">
                <a:solidFill>
                  <a:srgbClr val="0070C0"/>
                </a:solidFill>
              </a:rPr>
              <a:t>ГО</a:t>
            </a:r>
            <a:r>
              <a:rPr lang="ru-RU" sz="2800" smtClean="0"/>
              <a:t> входят с состав Министерства РФ по делам гражданской обороны, чрезвычайным ситуациям и ликвидации последствий стихийных бедствий </a:t>
            </a:r>
          </a:p>
          <a:p>
            <a:pPr indent="0">
              <a:buFont typeface="Arial" charset="0"/>
              <a:buNone/>
            </a:pPr>
            <a:r>
              <a:rPr lang="ru-RU" sz="2800" smtClean="0"/>
              <a:t>(</a:t>
            </a:r>
            <a:r>
              <a:rPr lang="ru-RU" sz="2800" b="1" smtClean="0">
                <a:solidFill>
                  <a:srgbClr val="0070C0"/>
                </a:solidFill>
              </a:rPr>
              <a:t>МЧС России</a:t>
            </a:r>
            <a:r>
              <a:rPr lang="ru-RU" sz="2800" smtClean="0"/>
              <a:t>).</a:t>
            </a:r>
          </a:p>
        </p:txBody>
      </p:sp>
      <p:pic>
        <p:nvPicPr>
          <p:cNvPr id="19459" name="Picture 2" descr="C:\Documents and Settings\Оксана\Мои документы\ОКСАНА 2012-13\Воспит работа 2012-13 4 кл\МЧС\znak_80_go_28052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3188"/>
            <a:ext cx="1214437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C:\Documents and Settings\Оксана\Мои документы\ОКСАНА 2012-13\Воспит работа 2012-13 4 кл\МЧС\ГО на ж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435768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3071813"/>
            <a:ext cx="264318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142875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984223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267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4 октября – День Гражданской обороны России</vt:lpstr>
      <vt:lpstr>В состав ГО входит противопожарная служба</vt:lpstr>
      <vt:lpstr>Войска гражданской обороны</vt:lpstr>
      <vt:lpstr>                     Авиация</vt:lpstr>
      <vt:lpstr>Поисково-спасательные подразделения</vt:lpstr>
      <vt:lpstr>Презентация PowerPoint</vt:lpstr>
      <vt:lpstr>4 октября – День Гражданской обороны России</vt:lpstr>
      <vt:lpstr>4 октября – День Гражданской обороны России</vt:lpstr>
      <vt:lpstr>4 октября – День Гражданской обороны России</vt:lpstr>
      <vt:lpstr>МЧС  Основной символ МЧС России –  Белая Звезда Надежды и Спасения  (на её базе разработана эмблема МЧС России)  </vt:lpstr>
      <vt:lpstr>4 октября – День Гражданской обороны России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октября – День Гражданской обороны России</dc:title>
  <dc:creator>татьяна</dc:creator>
  <cp:lastModifiedBy>Anatoliy</cp:lastModifiedBy>
  <cp:revision>7</cp:revision>
  <dcterms:created xsi:type="dcterms:W3CDTF">2018-10-01T17:17:55Z</dcterms:created>
  <dcterms:modified xsi:type="dcterms:W3CDTF">2021-10-25T16:45:47Z</dcterms:modified>
</cp:coreProperties>
</file>